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Lora" pitchFamily="2" charset="77"/>
      <p:regular r:id="rId13"/>
    </p:embeddedFont>
    <p:embeddedFont>
      <p:font typeface="Montserrat Classic" pitchFamily="2" charset="77"/>
      <p:regular r:id="rId14"/>
    </p:embeddedFont>
    <p:embeddedFont>
      <p:font typeface="Montserrat Classic Bold" pitchFamily="2" charset="77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 autoAdjust="0"/>
    <p:restoredTop sz="94621" autoAdjust="0"/>
  </p:normalViewPr>
  <p:slideViewPr>
    <p:cSldViewPr>
      <p:cViewPr varScale="1">
        <p:scale>
          <a:sx n="68" d="100"/>
          <a:sy n="68" d="100"/>
        </p:scale>
        <p:origin x="256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svg>
</file>

<file path=ppt/media/image11.jpeg>
</file>

<file path=ppt/media/image12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3.svg"/><Relationship Id="rId7" Type="http://schemas.openxmlformats.org/officeDocument/2006/relationships/image" Target="../media/image1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64378" y="356765"/>
            <a:ext cx="5850413" cy="2223025"/>
          </a:xfrm>
          <a:custGeom>
            <a:avLst/>
            <a:gdLst/>
            <a:ahLst/>
            <a:cxnLst/>
            <a:rect l="l" t="t" r="r" b="b"/>
            <a:pathLst>
              <a:path w="5850413" h="2223025">
                <a:moveTo>
                  <a:pt x="0" y="0"/>
                </a:moveTo>
                <a:lnTo>
                  <a:pt x="5850412" y="0"/>
                </a:lnTo>
                <a:lnTo>
                  <a:pt x="5850412" y="2223025"/>
                </a:lnTo>
                <a:lnTo>
                  <a:pt x="0" y="22230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082" b="-25125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712688" y="4274977"/>
            <a:ext cx="11055968" cy="1879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1"/>
              </a:lnSpc>
            </a:pPr>
            <a:r>
              <a:rPr lang="en-US" sz="7273">
                <a:solidFill>
                  <a:srgbClr val="004AAD"/>
                </a:solidFill>
                <a:latin typeface="Montserrat Classic Bold"/>
              </a:rPr>
              <a:t>REGULAR EXPRESSION TO NFA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0" y="6619249"/>
            <a:ext cx="8470790" cy="1872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81"/>
              </a:lnSpc>
            </a:pPr>
            <a:r>
              <a:rPr lang="en-US" sz="2701" spc="135">
                <a:solidFill>
                  <a:srgbClr val="2E2E2E"/>
                </a:solidFill>
                <a:latin typeface="Montserrat Classic"/>
              </a:rPr>
              <a:t>By:</a:t>
            </a:r>
          </a:p>
          <a:p>
            <a:pPr>
              <a:lnSpc>
                <a:spcPts val="3781"/>
              </a:lnSpc>
            </a:pPr>
            <a:r>
              <a:rPr lang="en-US" sz="2701" spc="135">
                <a:solidFill>
                  <a:srgbClr val="2E2E2E"/>
                </a:solidFill>
                <a:latin typeface="Montserrat Classic"/>
              </a:rPr>
              <a:t>ANKIT SINGH (RA2111026010105)</a:t>
            </a:r>
          </a:p>
          <a:p>
            <a:pPr>
              <a:lnSpc>
                <a:spcPts val="3781"/>
              </a:lnSpc>
            </a:pPr>
            <a:r>
              <a:rPr lang="en-US" sz="2701" spc="135">
                <a:solidFill>
                  <a:srgbClr val="2E2E2E"/>
                </a:solidFill>
                <a:latin typeface="Montserrat Classic"/>
              </a:rPr>
              <a:t>PRATHAM AGARWALLA (RA2111026010073)</a:t>
            </a:r>
          </a:p>
          <a:p>
            <a:pPr>
              <a:lnSpc>
                <a:spcPts val="3781"/>
              </a:lnSpc>
            </a:pPr>
            <a:r>
              <a:rPr lang="en-US" sz="2701" spc="135">
                <a:solidFill>
                  <a:srgbClr val="2E2E2E"/>
                </a:solidFill>
                <a:latin typeface="Montserrat Classic"/>
              </a:rPr>
              <a:t>ARNAV SHARMA (RA2111026010075)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816055" y="2303581"/>
            <a:ext cx="6655889" cy="1552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 Classic Bold"/>
              </a:rPr>
              <a:t>18CSC301T</a:t>
            </a:r>
          </a:p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Montserrat Classic Bold"/>
              </a:rPr>
              <a:t>FORMAL LANGUAGE AND AUTOMATA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085749">
            <a:off x="-5690637" y="-3861861"/>
            <a:ext cx="14345355" cy="14345355"/>
          </a:xfrm>
          <a:custGeom>
            <a:avLst/>
            <a:gdLst/>
            <a:ahLst/>
            <a:cxnLst/>
            <a:rect l="l" t="t" r="r" b="b"/>
            <a:pathLst>
              <a:path w="14345355" h="14345355">
                <a:moveTo>
                  <a:pt x="0" y="0"/>
                </a:moveTo>
                <a:lnTo>
                  <a:pt x="14345355" y="0"/>
                </a:lnTo>
                <a:lnTo>
                  <a:pt x="14345355" y="14345355"/>
                </a:lnTo>
                <a:lnTo>
                  <a:pt x="0" y="1434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799293">
            <a:off x="12170918" y="-745657"/>
            <a:ext cx="6885296" cy="11055409"/>
          </a:xfrm>
          <a:custGeom>
            <a:avLst/>
            <a:gdLst/>
            <a:ahLst/>
            <a:cxnLst/>
            <a:rect l="l" t="t" r="r" b="b"/>
            <a:pathLst>
              <a:path w="6885296" h="11055409">
                <a:moveTo>
                  <a:pt x="0" y="0"/>
                </a:moveTo>
                <a:lnTo>
                  <a:pt x="6885296" y="0"/>
                </a:lnTo>
                <a:lnTo>
                  <a:pt x="6885296" y="11055409"/>
                </a:lnTo>
                <a:lnTo>
                  <a:pt x="0" y="110554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057697" y="2567026"/>
            <a:ext cx="6833740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OBJECTIVE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73878" y="1565984"/>
            <a:ext cx="8678951" cy="2973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8317" lvl="1" indent="-364158" algn="just">
              <a:lnSpc>
                <a:spcPts val="4722"/>
              </a:lnSpc>
              <a:buFont typeface="Arial"/>
              <a:buChar char="•"/>
            </a:pPr>
            <a:r>
              <a:rPr lang="en-US" sz="3373">
                <a:solidFill>
                  <a:srgbClr val="004AAD"/>
                </a:solidFill>
                <a:latin typeface="Montserrat Classic Bold"/>
              </a:rPr>
              <a:t>PATTERN MATCHING</a:t>
            </a:r>
          </a:p>
          <a:p>
            <a:pPr marL="728317" lvl="1" indent="-364158" algn="just">
              <a:lnSpc>
                <a:spcPts val="4722"/>
              </a:lnSpc>
              <a:buFont typeface="Arial"/>
              <a:buChar char="•"/>
            </a:pPr>
            <a:r>
              <a:rPr lang="en-US" sz="3373">
                <a:solidFill>
                  <a:srgbClr val="004AAD"/>
                </a:solidFill>
                <a:latin typeface="Montserrat Classic Bold"/>
              </a:rPr>
              <a:t>Text Processing</a:t>
            </a:r>
          </a:p>
          <a:p>
            <a:pPr marL="728317" lvl="1" indent="-364158" algn="just">
              <a:lnSpc>
                <a:spcPts val="4722"/>
              </a:lnSpc>
              <a:buFont typeface="Arial"/>
              <a:buChar char="•"/>
            </a:pPr>
            <a:r>
              <a:rPr lang="en-US" sz="3373">
                <a:solidFill>
                  <a:srgbClr val="004AAD"/>
                </a:solidFill>
                <a:latin typeface="Montserrat Classic Bold"/>
              </a:rPr>
              <a:t>Compiler and Parser Design</a:t>
            </a:r>
          </a:p>
          <a:p>
            <a:pPr marL="728317" lvl="1" indent="-364158" algn="just">
              <a:lnSpc>
                <a:spcPts val="4722"/>
              </a:lnSpc>
              <a:buFont typeface="Arial"/>
              <a:buChar char="•"/>
            </a:pPr>
            <a:r>
              <a:rPr lang="en-US" sz="3373">
                <a:solidFill>
                  <a:srgbClr val="004AAD"/>
                </a:solidFill>
                <a:latin typeface="Montserrat Classic Bold"/>
              </a:rPr>
              <a:t>Data Validation</a:t>
            </a:r>
          </a:p>
          <a:p>
            <a:pPr marL="728317" lvl="1" indent="-364158" algn="just">
              <a:lnSpc>
                <a:spcPts val="4722"/>
              </a:lnSpc>
              <a:spcBef>
                <a:spcPct val="0"/>
              </a:spcBef>
              <a:buFont typeface="Arial"/>
              <a:buChar char="•"/>
            </a:pPr>
            <a:r>
              <a:rPr lang="en-US" sz="3373">
                <a:solidFill>
                  <a:srgbClr val="004AAD"/>
                </a:solidFill>
                <a:latin typeface="Montserrat Classic Bold"/>
              </a:rPr>
              <a:t>Automating Text Manipulation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73878" y="7408377"/>
            <a:ext cx="8040624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APPLICATION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631908" y="6505241"/>
            <a:ext cx="8583464" cy="3251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6083" lvl="1" indent="-333041" algn="just">
              <a:lnSpc>
                <a:spcPts val="4319"/>
              </a:lnSpc>
              <a:buFont typeface="Arial"/>
              <a:buChar char="•"/>
            </a:pPr>
            <a:r>
              <a:rPr lang="en-US" sz="3085">
                <a:solidFill>
                  <a:srgbClr val="0A4EA1"/>
                </a:solidFill>
                <a:latin typeface="Montserrat Classic Bold"/>
              </a:rPr>
              <a:t>Text Search and Extraction</a:t>
            </a:r>
          </a:p>
          <a:p>
            <a:pPr marL="666083" lvl="1" indent="-333041" algn="just">
              <a:lnSpc>
                <a:spcPts val="4319"/>
              </a:lnSpc>
              <a:buFont typeface="Arial"/>
              <a:buChar char="•"/>
            </a:pPr>
            <a:r>
              <a:rPr lang="en-US" sz="3085">
                <a:solidFill>
                  <a:srgbClr val="0A4EA1"/>
                </a:solidFill>
                <a:latin typeface="Montserrat Classic Bold"/>
              </a:rPr>
              <a:t>Data Validation and Input Sanitization</a:t>
            </a:r>
          </a:p>
          <a:p>
            <a:pPr marL="666083" lvl="1" indent="-333041" algn="just">
              <a:lnSpc>
                <a:spcPts val="4319"/>
              </a:lnSpc>
              <a:buFont typeface="Arial"/>
              <a:buChar char="•"/>
            </a:pPr>
            <a:r>
              <a:rPr lang="en-US" sz="3085">
                <a:solidFill>
                  <a:srgbClr val="0A4EA1"/>
                </a:solidFill>
                <a:latin typeface="Montserrat Classic Bold"/>
              </a:rPr>
              <a:t>Information Retrieval</a:t>
            </a:r>
          </a:p>
          <a:p>
            <a:pPr marL="666083" lvl="1" indent="-333041" algn="just">
              <a:lnSpc>
                <a:spcPts val="4319"/>
              </a:lnSpc>
              <a:buFont typeface="Arial"/>
              <a:buChar char="•"/>
            </a:pPr>
            <a:r>
              <a:rPr lang="en-US" sz="3085">
                <a:solidFill>
                  <a:srgbClr val="0A4EA1"/>
                </a:solidFill>
                <a:latin typeface="Montserrat Classic Bold"/>
              </a:rPr>
              <a:t>Natural Language Processing (NLP)</a:t>
            </a:r>
          </a:p>
          <a:p>
            <a:pPr marL="666083" lvl="1" indent="-333041" algn="just">
              <a:lnSpc>
                <a:spcPts val="4319"/>
              </a:lnSpc>
              <a:buFont typeface="Arial"/>
              <a:buChar char="•"/>
            </a:pPr>
            <a:r>
              <a:rPr lang="en-US" sz="3085">
                <a:solidFill>
                  <a:srgbClr val="0A4EA1"/>
                </a:solidFill>
                <a:latin typeface="Montserrat Classic Bold"/>
              </a:rPr>
              <a:t>Text Parsing and Tokenization</a:t>
            </a:r>
          </a:p>
          <a:p>
            <a:pPr algn="just">
              <a:lnSpc>
                <a:spcPts val="4319"/>
              </a:lnSpc>
              <a:spcBef>
                <a:spcPct val="0"/>
              </a:spcBef>
            </a:pPr>
            <a:endParaRPr lang="en-US" sz="3085">
              <a:solidFill>
                <a:srgbClr val="0A4EA1"/>
              </a:solidFill>
              <a:latin typeface="Montserrat Classic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930669">
            <a:off x="-7971294" y="-10725049"/>
            <a:ext cx="18539921" cy="18539921"/>
          </a:xfrm>
          <a:custGeom>
            <a:avLst/>
            <a:gdLst/>
            <a:ahLst/>
            <a:cxnLst/>
            <a:rect l="l" t="t" r="r" b="b"/>
            <a:pathLst>
              <a:path w="18539921" h="18539921">
                <a:moveTo>
                  <a:pt x="0" y="0"/>
                </a:moveTo>
                <a:lnTo>
                  <a:pt x="18539921" y="0"/>
                </a:lnTo>
                <a:lnTo>
                  <a:pt x="18539921" y="18539921"/>
                </a:lnTo>
                <a:lnTo>
                  <a:pt x="0" y="185399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242519" flipH="1">
            <a:off x="-1042019" y="8240279"/>
            <a:ext cx="8063091" cy="6553094"/>
          </a:xfrm>
          <a:custGeom>
            <a:avLst/>
            <a:gdLst/>
            <a:ahLst/>
            <a:cxnLst/>
            <a:rect l="l" t="t" r="r" b="b"/>
            <a:pathLst>
              <a:path w="8063091" h="6553094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786162" y="132466"/>
            <a:ext cx="8051010" cy="10022067"/>
          </a:xfrm>
          <a:custGeom>
            <a:avLst/>
            <a:gdLst/>
            <a:ahLst/>
            <a:cxnLst/>
            <a:rect l="l" t="t" r="r" b="b"/>
            <a:pathLst>
              <a:path w="8051010" h="10022067">
                <a:moveTo>
                  <a:pt x="0" y="0"/>
                </a:moveTo>
                <a:lnTo>
                  <a:pt x="8051010" y="0"/>
                </a:lnTo>
                <a:lnTo>
                  <a:pt x="8051010" y="10022068"/>
                </a:lnTo>
                <a:lnTo>
                  <a:pt x="0" y="1002206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878870" y="4048125"/>
            <a:ext cx="5596498" cy="2352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THE </a:t>
            </a:r>
          </a:p>
          <a:p>
            <a:pPr algn="ctr"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PROCESS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144593">
            <a:off x="8023448" y="-2009860"/>
            <a:ext cx="17617704" cy="17617704"/>
          </a:xfrm>
          <a:custGeom>
            <a:avLst/>
            <a:gdLst/>
            <a:ahLst/>
            <a:cxnLst/>
            <a:rect l="l" t="t" r="r" b="b"/>
            <a:pathLst>
              <a:path w="17617704" h="17617704">
                <a:moveTo>
                  <a:pt x="0" y="0"/>
                </a:moveTo>
                <a:lnTo>
                  <a:pt x="17617704" y="0"/>
                </a:lnTo>
                <a:lnTo>
                  <a:pt x="17617704" y="17617704"/>
                </a:lnTo>
                <a:lnTo>
                  <a:pt x="0" y="176177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4662819">
            <a:off x="8489744" y="-2841143"/>
            <a:ext cx="12794948" cy="8828634"/>
          </a:xfrm>
          <a:custGeom>
            <a:avLst/>
            <a:gdLst/>
            <a:ahLst/>
            <a:cxnLst/>
            <a:rect l="l" t="t" r="r" b="b"/>
            <a:pathLst>
              <a:path w="12794948" h="8828634">
                <a:moveTo>
                  <a:pt x="0" y="0"/>
                </a:moveTo>
                <a:lnTo>
                  <a:pt x="12794949" y="0"/>
                </a:lnTo>
                <a:lnTo>
                  <a:pt x="12794949" y="8828633"/>
                </a:lnTo>
                <a:lnTo>
                  <a:pt x="0" y="88286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221385"/>
            <a:ext cx="8577783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EXPLANATION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976097"/>
            <a:ext cx="16230600" cy="5065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4099" lvl="1" indent="-272050" algn="just">
              <a:lnSpc>
                <a:spcPts val="4032"/>
              </a:lnSpc>
              <a:buFont typeface="Arial"/>
              <a:buChar char="•"/>
            </a:pPr>
            <a:r>
              <a:rPr lang="en-US" sz="2520">
                <a:solidFill>
                  <a:srgbClr val="2E2E2E"/>
                </a:solidFill>
                <a:latin typeface="Montserrat Classic"/>
              </a:rPr>
              <a:t>Define the Regular Expression: Begin with a given regular expression that you want to convert to an NFA. </a:t>
            </a:r>
          </a:p>
          <a:p>
            <a:pPr marL="544099" lvl="1" indent="-272050" algn="just">
              <a:lnSpc>
                <a:spcPts val="4032"/>
              </a:lnSpc>
              <a:buFont typeface="Arial"/>
              <a:buChar char="•"/>
            </a:pPr>
            <a:r>
              <a:rPr lang="en-US" sz="2520">
                <a:solidFill>
                  <a:srgbClr val="2E2E2E"/>
                </a:solidFill>
                <a:latin typeface="Montserrat Classic"/>
              </a:rPr>
              <a:t>Parse the Regular Expression: Parse the regular expression to break it down into its constituent symbols and operators. </a:t>
            </a:r>
          </a:p>
          <a:p>
            <a:pPr marL="544099" lvl="1" indent="-272050" algn="just">
              <a:lnSpc>
                <a:spcPts val="4032"/>
              </a:lnSpc>
              <a:buFont typeface="Arial"/>
              <a:buChar char="•"/>
            </a:pPr>
            <a:r>
              <a:rPr lang="en-US" sz="2520">
                <a:solidFill>
                  <a:srgbClr val="2E2E2E"/>
                </a:solidFill>
                <a:latin typeface="Montserrat Classic"/>
              </a:rPr>
              <a:t>Thompson's Construction Algorithm</a:t>
            </a:r>
          </a:p>
          <a:p>
            <a:pPr marL="544099" lvl="1" indent="-272050" algn="just">
              <a:lnSpc>
                <a:spcPts val="4032"/>
              </a:lnSpc>
              <a:buFont typeface="Arial"/>
              <a:buChar char="•"/>
            </a:pPr>
            <a:r>
              <a:rPr lang="en-US" sz="2520">
                <a:solidFill>
                  <a:srgbClr val="2E2E2E"/>
                </a:solidFill>
                <a:latin typeface="Montserrat Classic"/>
              </a:rPr>
              <a:t>Final NFA: After applying Thompson's Construction Algorithm to each part of the regular expression, you should have a single NFA that represents the entire regular expression.</a:t>
            </a:r>
          </a:p>
          <a:p>
            <a:pPr marL="544099" lvl="1" indent="-272050" algn="just">
              <a:lnSpc>
                <a:spcPts val="4032"/>
              </a:lnSpc>
              <a:buFont typeface="Arial"/>
              <a:buChar char="•"/>
            </a:pPr>
            <a:r>
              <a:rPr lang="en-US" sz="2520">
                <a:solidFill>
                  <a:srgbClr val="2E2E2E"/>
                </a:solidFill>
                <a:latin typeface="Montserrat Classic"/>
              </a:rPr>
              <a:t>Visualize the NFA: To help with understanding and debugging, you can visualize the NFA using a graphical representation, such as Graphviz. </a:t>
            </a:r>
          </a:p>
          <a:p>
            <a:pPr>
              <a:lnSpc>
                <a:spcPts val="4032"/>
              </a:lnSpc>
            </a:pPr>
            <a:endParaRPr lang="en-US" sz="2520">
              <a:solidFill>
                <a:srgbClr val="2E2E2E"/>
              </a:solidFill>
              <a:latin typeface="Montserrat Classic"/>
            </a:endParaRPr>
          </a:p>
        </p:txBody>
      </p:sp>
      <p:sp>
        <p:nvSpPr>
          <p:cNvPr id="6" name="Freeform 6"/>
          <p:cNvSpPr/>
          <p:nvPr/>
        </p:nvSpPr>
        <p:spPr>
          <a:xfrm rot="8905814" flipH="1">
            <a:off x="-4266374" y="6074235"/>
            <a:ext cx="11300655" cy="9184351"/>
          </a:xfrm>
          <a:custGeom>
            <a:avLst/>
            <a:gdLst/>
            <a:ahLst/>
            <a:cxnLst/>
            <a:rect l="l" t="t" r="r" b="b"/>
            <a:pathLst>
              <a:path w="11300655" h="9184351">
                <a:moveTo>
                  <a:pt x="11300655" y="0"/>
                </a:moveTo>
                <a:lnTo>
                  <a:pt x="0" y="0"/>
                </a:lnTo>
                <a:lnTo>
                  <a:pt x="0" y="9184351"/>
                </a:lnTo>
                <a:lnTo>
                  <a:pt x="11300655" y="9184351"/>
                </a:lnTo>
                <a:lnTo>
                  <a:pt x="11300655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625759">
            <a:off x="7878598" y="2149852"/>
            <a:ext cx="10884489" cy="8846121"/>
          </a:xfrm>
          <a:custGeom>
            <a:avLst/>
            <a:gdLst/>
            <a:ahLst/>
            <a:cxnLst/>
            <a:rect l="l" t="t" r="r" b="b"/>
            <a:pathLst>
              <a:path w="10884489" h="8846121">
                <a:moveTo>
                  <a:pt x="0" y="0"/>
                </a:moveTo>
                <a:lnTo>
                  <a:pt x="10884489" y="0"/>
                </a:lnTo>
                <a:lnTo>
                  <a:pt x="10884489" y="8846120"/>
                </a:lnTo>
                <a:lnTo>
                  <a:pt x="0" y="884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972571" y="2054044"/>
            <a:ext cx="11786905" cy="7844574"/>
          </a:xfrm>
          <a:custGeom>
            <a:avLst/>
            <a:gdLst/>
            <a:ahLst/>
            <a:cxnLst/>
            <a:rect l="l" t="t" r="r" b="b"/>
            <a:pathLst>
              <a:path w="11786905" h="7844574">
                <a:moveTo>
                  <a:pt x="0" y="0"/>
                </a:moveTo>
                <a:lnTo>
                  <a:pt x="11786905" y="0"/>
                </a:lnTo>
                <a:lnTo>
                  <a:pt x="11786905" y="7844575"/>
                </a:lnTo>
                <a:lnTo>
                  <a:pt x="0" y="78445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688" b="-568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732205"/>
            <a:ext cx="11786905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EXAMPLE PROBLEM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408728">
            <a:off x="6461224" y="-4582532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1" y="0"/>
                </a:lnTo>
                <a:lnTo>
                  <a:pt x="15887341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48401" flipH="1">
            <a:off x="15297701" y="384797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082301">
            <a:off x="-5072607" y="6650746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933907" y="846538"/>
            <a:ext cx="6483015" cy="8644021"/>
          </a:xfrm>
          <a:custGeom>
            <a:avLst/>
            <a:gdLst/>
            <a:ahLst/>
            <a:cxnLst/>
            <a:rect l="l" t="t" r="r" b="b"/>
            <a:pathLst>
              <a:path w="6483015" h="8644021">
                <a:moveTo>
                  <a:pt x="0" y="0"/>
                </a:moveTo>
                <a:lnTo>
                  <a:pt x="6483015" y="0"/>
                </a:lnTo>
                <a:lnTo>
                  <a:pt x="6483015" y="8644021"/>
                </a:lnTo>
                <a:lnTo>
                  <a:pt x="0" y="864402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299416" y="1190625"/>
            <a:ext cx="4996390" cy="2352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OUR TEAM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6471" y="4160350"/>
            <a:ext cx="10182076" cy="84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  <a:spcBef>
                <a:spcPct val="0"/>
              </a:spcBef>
            </a:pPr>
            <a:r>
              <a:rPr lang="en-US" sz="6300">
                <a:solidFill>
                  <a:srgbClr val="004AAD"/>
                </a:solidFill>
                <a:latin typeface="Montserrat Classic Bold"/>
              </a:rPr>
              <a:t>PRATHAM ANKIT ARNAV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6866" y="5254274"/>
            <a:ext cx="8001284" cy="2355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2"/>
              </a:lnSpc>
              <a:spcBef>
                <a:spcPct val="0"/>
              </a:spcBef>
            </a:pPr>
            <a:r>
              <a:rPr lang="en-US" sz="4622">
                <a:solidFill>
                  <a:srgbClr val="004AAD"/>
                </a:solidFill>
                <a:latin typeface="Lora"/>
              </a:rPr>
              <a:t>WE HAVE COLLABORATELY DONE THE ENTIRE PROJECT WITH EQUAL CONTRIBUTIONS.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275771" y="536647"/>
            <a:ext cx="10956307" cy="1731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030"/>
              </a:lnSpc>
            </a:pPr>
            <a:r>
              <a:rPr lang="en-US" sz="13030" spc="-443">
                <a:solidFill>
                  <a:srgbClr val="004AAD"/>
                </a:solidFill>
                <a:latin typeface="Montserrat Classic Bold"/>
              </a:rPr>
              <a:t>CONCLUSION</a:t>
            </a:r>
          </a:p>
        </p:txBody>
      </p:sp>
      <p:sp>
        <p:nvSpPr>
          <p:cNvPr id="3" name="Freeform 3"/>
          <p:cNvSpPr/>
          <p:nvPr/>
        </p:nvSpPr>
        <p:spPr>
          <a:xfrm rot="-1766807">
            <a:off x="10460579" y="2341404"/>
            <a:ext cx="12112141" cy="9843868"/>
          </a:xfrm>
          <a:custGeom>
            <a:avLst/>
            <a:gdLst/>
            <a:ahLst/>
            <a:cxnLst/>
            <a:rect l="l" t="t" r="r" b="b"/>
            <a:pathLst>
              <a:path w="12112141" h="9843868">
                <a:moveTo>
                  <a:pt x="0" y="0"/>
                </a:moveTo>
                <a:lnTo>
                  <a:pt x="12112141" y="0"/>
                </a:lnTo>
                <a:lnTo>
                  <a:pt x="12112141" y="9843868"/>
                </a:lnTo>
                <a:lnTo>
                  <a:pt x="0" y="9843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328925" y="3158736"/>
            <a:ext cx="15930375" cy="4017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57"/>
              </a:lnSpc>
            </a:pPr>
            <a:r>
              <a:rPr lang="en-US" sz="2857">
                <a:solidFill>
                  <a:srgbClr val="004AAD"/>
                </a:solidFill>
                <a:latin typeface="Montserrat Classic Bold"/>
              </a:rPr>
              <a:t>IN THIS PROJECT, WE HAVE DEVELOPED A REGULAR EXPRESSION TO NON-DETERMINISTIC FINITE AUTOMATON (NFA) CONVERSION TOOL. THE TOOL PROVIDES A VALUABLE BRIDGE BETWEEN HUMAN-READABLE REGULAR EXPRESSIONS AND MACHINE-UNDERSTANDABLE NFAS.</a:t>
            </a:r>
          </a:p>
          <a:p>
            <a:pPr algn="just">
              <a:lnSpc>
                <a:spcPts val="2857"/>
              </a:lnSpc>
            </a:pPr>
            <a:r>
              <a:rPr lang="en-US" sz="2857">
                <a:solidFill>
                  <a:srgbClr val="004AAD"/>
                </a:solidFill>
                <a:latin typeface="Montserrat Classic Bold"/>
              </a:rPr>
              <a:t>By leveraging the Thompson's Construction Algorithm and visualizations through Graphviz, our tool offers a user-friendly interface for transforming regular expressions into NFAs. Users can input a wide range of regular expressions and instantly visualize the corresponding NFA, aiding in comprehension and validation of regular expressions.</a:t>
            </a:r>
          </a:p>
          <a:p>
            <a:pPr algn="just">
              <a:lnSpc>
                <a:spcPts val="2857"/>
              </a:lnSpc>
              <a:spcBef>
                <a:spcPct val="0"/>
              </a:spcBef>
            </a:pPr>
            <a:endParaRPr lang="en-US" sz="2857">
              <a:solidFill>
                <a:srgbClr val="004AAD"/>
              </a:solidFill>
              <a:latin typeface="Montserrat Classic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28925" y="8429119"/>
            <a:ext cx="16189434" cy="352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8"/>
              </a:lnSpc>
              <a:spcBef>
                <a:spcPct val="0"/>
              </a:spcBef>
            </a:pPr>
            <a:r>
              <a:rPr lang="en-US" sz="2628">
                <a:solidFill>
                  <a:srgbClr val="004AAD"/>
                </a:solidFill>
                <a:latin typeface="Montserrat Classic Bold"/>
              </a:rPr>
              <a:t>GITHUB: HTTPS://GITHUB.COM/ARNAV131003/FLA-ASSINGMENT-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</Words>
  <Application>Microsoft Macintosh PowerPoint</Application>
  <PresentationFormat>Custom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Montserrat Classic</vt:lpstr>
      <vt:lpstr>Calibri</vt:lpstr>
      <vt:lpstr>Arial</vt:lpstr>
      <vt:lpstr>Montserrat Classic Bold</vt:lpstr>
      <vt:lpstr>Lora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Profile</dc:title>
  <cp:lastModifiedBy>Pratham Agarwalla</cp:lastModifiedBy>
  <cp:revision>1</cp:revision>
  <dcterms:created xsi:type="dcterms:W3CDTF">2006-08-16T00:00:00Z</dcterms:created>
  <dcterms:modified xsi:type="dcterms:W3CDTF">2023-11-06T07:57:00Z</dcterms:modified>
  <dc:identifier>DAFzXmoQaIU</dc:identifier>
</cp:coreProperties>
</file>

<file path=docProps/thumbnail.jpeg>
</file>